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</p:sldIdLst>
  <p:sldSz cx="18288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360" userDrawn="1">
          <p15:clr>
            <a:srgbClr val="A4A3A4"/>
          </p15:clr>
        </p15:guide>
        <p15:guide id="2" pos="9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674" y="-54"/>
      </p:cViewPr>
      <p:guideLst>
        <p:guide orient="horz" pos="6360"/>
        <p:guide pos="9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68"/>
            <a:ext cx="15544800" cy="6366933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605435"/>
            <a:ext cx="13716000" cy="441536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68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24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73667"/>
            <a:ext cx="3943350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973667"/>
            <a:ext cx="11601450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270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893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4559305"/>
            <a:ext cx="15773400" cy="7607299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2238572"/>
            <a:ext cx="15773400" cy="4000499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23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868333"/>
            <a:ext cx="77724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868333"/>
            <a:ext cx="77724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080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73671"/>
            <a:ext cx="1577340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4483101"/>
            <a:ext cx="7736680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6680200"/>
            <a:ext cx="7736680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4483101"/>
            <a:ext cx="7774782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6680200"/>
            <a:ext cx="7774782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56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202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862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33138"/>
            <a:ext cx="9258300" cy="12996333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424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33138"/>
            <a:ext cx="9258300" cy="12996333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24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73671"/>
            <a:ext cx="157734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868333"/>
            <a:ext cx="157734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CFD22-1FB0-43D2-962C-1E61ABAA5D98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8794E-B679-4928-B28D-10BEF367B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995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672FD52-7EA1-491B-9682-B96E74288E39}"/>
              </a:ext>
            </a:extLst>
          </p:cNvPr>
          <p:cNvGrpSpPr/>
          <p:nvPr/>
        </p:nvGrpSpPr>
        <p:grpSpPr>
          <a:xfrm>
            <a:off x="22860" y="78905"/>
            <a:ext cx="13036331" cy="17801097"/>
            <a:chOff x="22860" y="78905"/>
            <a:chExt cx="13036331" cy="17801097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C8E87F9-5AB9-43C4-BD09-F554BB70E1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95" t="6252" r="19440" b="7915"/>
            <a:stretch/>
          </p:blipFill>
          <p:spPr>
            <a:xfrm>
              <a:off x="6100242" y="1737965"/>
              <a:ext cx="4124897" cy="784857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5B364AF-45B7-4698-B566-284B1791BB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33" t="6579" r="19535" b="6754"/>
            <a:stretch/>
          </p:blipFill>
          <p:spPr>
            <a:xfrm>
              <a:off x="6093130" y="9950342"/>
              <a:ext cx="4122820" cy="7924799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E8633C1-6774-40C6-9AC9-893A8E085F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91" t="5897" r="20644" b="6374"/>
            <a:stretch/>
          </p:blipFill>
          <p:spPr>
            <a:xfrm>
              <a:off x="1283363" y="9857949"/>
              <a:ext cx="4124897" cy="802205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4A796E7F-CD3C-4A82-8D60-C84F903FBD5E}"/>
                </a:ext>
              </a:extLst>
            </p:cNvPr>
            <p:cNvSpPr txBox="1"/>
            <p:nvPr/>
          </p:nvSpPr>
          <p:spPr>
            <a:xfrm>
              <a:off x="1087856" y="742146"/>
              <a:ext cx="446972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Gross Primary Productivity +10%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AB761D1-2F97-4159-9112-A17554D000B9}"/>
                </a:ext>
              </a:extLst>
            </p:cNvPr>
            <p:cNvSpPr txBox="1"/>
            <p:nvPr/>
          </p:nvSpPr>
          <p:spPr>
            <a:xfrm>
              <a:off x="6499055" y="742146"/>
              <a:ext cx="333274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atin typeface="Arial" panose="020B0604020202020204" pitchFamily="34" charset="0"/>
                  <a:cs typeface="Arial" panose="020B0604020202020204" pitchFamily="34" charset="0"/>
                </a:rPr>
                <a:t>Soil Temperature +1 ̊C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9203E64-04BC-4687-9E8C-AB15B526D55D}"/>
                </a:ext>
              </a:extLst>
            </p:cNvPr>
            <p:cNvSpPr/>
            <p:nvPr/>
          </p:nvSpPr>
          <p:spPr>
            <a:xfrm>
              <a:off x="4643183" y="9765433"/>
              <a:ext cx="914400" cy="8662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E1995C4-63ED-4CFB-85CE-5287CF31C653}"/>
                </a:ext>
              </a:extLst>
            </p:cNvPr>
            <p:cNvSpPr/>
            <p:nvPr/>
          </p:nvSpPr>
          <p:spPr>
            <a:xfrm>
              <a:off x="4307374" y="17335063"/>
              <a:ext cx="1187115" cy="4331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512B5D7-1EA6-4C85-B071-CA18B8324F1B}"/>
                </a:ext>
              </a:extLst>
            </p:cNvPr>
            <p:cNvSpPr/>
            <p:nvPr/>
          </p:nvSpPr>
          <p:spPr>
            <a:xfrm>
              <a:off x="9525743" y="10229143"/>
              <a:ext cx="914400" cy="8662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9A123A6-BD9C-4257-9B22-6CF1DC61C682}"/>
                </a:ext>
              </a:extLst>
            </p:cNvPr>
            <p:cNvSpPr/>
            <p:nvPr/>
          </p:nvSpPr>
          <p:spPr>
            <a:xfrm>
              <a:off x="8981609" y="17384135"/>
              <a:ext cx="1187115" cy="43313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61930218-9D3C-4CCE-BDC4-CD777DC2EB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908" t="26889" r="9151" b="29334"/>
            <a:stretch/>
          </p:blipFill>
          <p:spPr>
            <a:xfrm>
              <a:off x="10816385" y="11694159"/>
              <a:ext cx="545035" cy="4003041"/>
            </a:xfrm>
            <a:prstGeom prst="rect">
              <a:avLst/>
            </a:prstGeom>
          </p:spPr>
        </p:pic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FA1239E-6B90-4E80-BF35-949750269048}"/>
                </a:ext>
              </a:extLst>
            </p:cNvPr>
            <p:cNvCxnSpPr>
              <a:cxnSpLocks/>
            </p:cNvCxnSpPr>
            <p:nvPr/>
          </p:nvCxnSpPr>
          <p:spPr>
            <a:xfrm>
              <a:off x="11215370" y="15579090"/>
              <a:ext cx="91440" cy="0"/>
            </a:xfrm>
            <a:prstGeom prst="line">
              <a:avLst/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F84B21A-B962-4913-86D4-0653FB881D69}"/>
                </a:ext>
              </a:extLst>
            </p:cNvPr>
            <p:cNvSpPr txBox="1"/>
            <p:nvPr/>
          </p:nvSpPr>
          <p:spPr>
            <a:xfrm>
              <a:off x="10058000" y="9994510"/>
              <a:ext cx="271312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MIMICS Ensemble Projected Change Standard Deviation (</a:t>
              </a:r>
              <a:r>
                <a:rPr lang="en-US" sz="2400" dirty="0" err="1"/>
                <a:t>kgC</a:t>
              </a:r>
              <a:r>
                <a:rPr lang="en-US" sz="2400" dirty="0"/>
                <a:t> m</a:t>
              </a:r>
              <a:r>
                <a:rPr lang="en-US" sz="2400" baseline="30000" dirty="0"/>
                <a:t>-2</a:t>
              </a:r>
              <a:r>
                <a:rPr lang="en-US" sz="2400" dirty="0"/>
                <a:t>)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36D0BDFF-1361-4B77-89F0-05863E0B6F8D}"/>
                </a:ext>
              </a:extLst>
            </p:cNvPr>
            <p:cNvSpPr txBox="1"/>
            <p:nvPr/>
          </p:nvSpPr>
          <p:spPr>
            <a:xfrm>
              <a:off x="11298954" y="14948164"/>
              <a:ext cx="7632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0.1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68EB517-9F0A-4BE1-B50E-23EF0E8516D3}"/>
                </a:ext>
              </a:extLst>
            </p:cNvPr>
            <p:cNvSpPr txBox="1"/>
            <p:nvPr/>
          </p:nvSpPr>
          <p:spPr>
            <a:xfrm>
              <a:off x="11286490" y="14125648"/>
              <a:ext cx="7632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0.2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9055413A-390C-48B6-A157-D3C535046298}"/>
                </a:ext>
              </a:extLst>
            </p:cNvPr>
            <p:cNvSpPr txBox="1"/>
            <p:nvPr/>
          </p:nvSpPr>
          <p:spPr>
            <a:xfrm>
              <a:off x="11300460" y="13303132"/>
              <a:ext cx="7632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0.3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3F386D2-4272-4E40-8853-D853395256E9}"/>
                </a:ext>
              </a:extLst>
            </p:cNvPr>
            <p:cNvSpPr txBox="1"/>
            <p:nvPr/>
          </p:nvSpPr>
          <p:spPr>
            <a:xfrm>
              <a:off x="11306810" y="12498373"/>
              <a:ext cx="7632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0.4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0D50A4B1-EF5A-4C32-B0FA-59436BEBA734}"/>
                </a:ext>
              </a:extLst>
            </p:cNvPr>
            <p:cNvSpPr txBox="1"/>
            <p:nvPr/>
          </p:nvSpPr>
          <p:spPr>
            <a:xfrm>
              <a:off x="11306810" y="11683511"/>
              <a:ext cx="7632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0.5</a:t>
              </a:r>
            </a:p>
          </p:txBody>
        </p:sp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5F88EB00-FEB5-4973-9A2E-F5DD2214F6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737" t="8668" r="22152" b="85205"/>
            <a:stretch/>
          </p:blipFill>
          <p:spPr>
            <a:xfrm>
              <a:off x="11148785" y="8435316"/>
              <a:ext cx="738093" cy="954107"/>
            </a:xfrm>
            <a:prstGeom prst="rect">
              <a:avLst/>
            </a:prstGeom>
          </p:spPr>
        </p:pic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93D961E9-AFBD-454B-AD75-966EEFE86004}"/>
                </a:ext>
              </a:extLst>
            </p:cNvPr>
            <p:cNvSpPr/>
            <p:nvPr/>
          </p:nvSpPr>
          <p:spPr>
            <a:xfrm>
              <a:off x="10324296" y="16155400"/>
              <a:ext cx="473244" cy="31904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E2DEC2AB-67C6-4CF3-A234-097DA81BE696}"/>
                </a:ext>
              </a:extLst>
            </p:cNvPr>
            <p:cNvSpPr txBox="1"/>
            <p:nvPr/>
          </p:nvSpPr>
          <p:spPr>
            <a:xfrm>
              <a:off x="10875010" y="16018240"/>
              <a:ext cx="124079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Agricultural Lands</a:t>
              </a:r>
            </a:p>
          </p:txBody>
        </p: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9B27B7A3-F627-4F65-B305-D114B754A3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250" t="87682" r="18500" b="8823"/>
            <a:stretch/>
          </p:blipFill>
          <p:spPr>
            <a:xfrm>
              <a:off x="10187937" y="16828202"/>
              <a:ext cx="1356360" cy="319040"/>
            </a:xfrm>
            <a:prstGeom prst="rect">
              <a:avLst/>
            </a:prstGeom>
          </p:spPr>
        </p:pic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BE4CB687-5C3F-438B-B072-144C4BD3307B}"/>
                </a:ext>
              </a:extLst>
            </p:cNvPr>
            <p:cNvSpPr txBox="1"/>
            <p:nvPr/>
          </p:nvSpPr>
          <p:spPr>
            <a:xfrm>
              <a:off x="11431913" y="16785068"/>
              <a:ext cx="12407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4 km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5AE16654-C29A-4C56-8CA6-255409BE71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68" t="7857" r="19524" b="8810"/>
            <a:stretch/>
          </p:blipFill>
          <p:spPr>
            <a:xfrm>
              <a:off x="1310569" y="1872716"/>
              <a:ext cx="4164049" cy="7620001"/>
            </a:xfrm>
            <a:prstGeom prst="rect">
              <a:avLst/>
            </a:prstGeom>
          </p:spPr>
        </p:pic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57F10EC5-5679-4F51-8540-0FA49DBD07F4}"/>
                </a:ext>
              </a:extLst>
            </p:cNvPr>
            <p:cNvSpPr/>
            <p:nvPr/>
          </p:nvSpPr>
          <p:spPr>
            <a:xfrm>
              <a:off x="4498995" y="1789243"/>
              <a:ext cx="914400" cy="8662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DCA75402-6EAD-4994-A485-603C72200B1D}"/>
                </a:ext>
              </a:extLst>
            </p:cNvPr>
            <p:cNvSpPr/>
            <p:nvPr/>
          </p:nvSpPr>
          <p:spPr>
            <a:xfrm>
              <a:off x="9493013" y="1784959"/>
              <a:ext cx="914400" cy="8662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37B24CB8-18AC-4E4B-AACA-C3939F83F76B}"/>
                </a:ext>
              </a:extLst>
            </p:cNvPr>
            <p:cNvSpPr txBox="1"/>
            <p:nvPr/>
          </p:nvSpPr>
          <p:spPr>
            <a:xfrm>
              <a:off x="10125310" y="1776689"/>
              <a:ext cx="254915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MIMICS Projected Change in 0-30 cm SOC Stocks                    (</a:t>
              </a:r>
              <a:r>
                <a:rPr lang="en-US" sz="2400" dirty="0" err="1"/>
                <a:t>kgC</a:t>
              </a:r>
              <a:r>
                <a:rPr lang="en-US" sz="2400" dirty="0"/>
                <a:t> m</a:t>
              </a:r>
              <a:r>
                <a:rPr lang="en-US" sz="2400" baseline="30000" dirty="0"/>
                <a:t>-2</a:t>
              </a:r>
              <a:r>
                <a:rPr lang="en-US" sz="2400" dirty="0"/>
                <a:t>)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404D6C29-EC35-449F-9B24-A43C8C090140}"/>
                </a:ext>
              </a:extLst>
            </p:cNvPr>
            <p:cNvSpPr/>
            <p:nvPr/>
          </p:nvSpPr>
          <p:spPr>
            <a:xfrm>
              <a:off x="9038241" y="9212441"/>
              <a:ext cx="1187115" cy="4331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7213DDE-2179-4C17-9C7E-68E0102B245F}"/>
                </a:ext>
              </a:extLst>
            </p:cNvPr>
            <p:cNvSpPr/>
            <p:nvPr/>
          </p:nvSpPr>
          <p:spPr>
            <a:xfrm>
              <a:off x="4224651" y="9244490"/>
              <a:ext cx="1187115" cy="4331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6CB2119F-2E00-471A-9103-C97E5974F9D7}"/>
                </a:ext>
              </a:extLst>
            </p:cNvPr>
            <p:cNvSpPr txBox="1"/>
            <p:nvPr/>
          </p:nvSpPr>
          <p:spPr>
            <a:xfrm>
              <a:off x="22860" y="78905"/>
              <a:ext cx="13068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6D23BC8-9592-4FA1-8BEF-C62C7D718614}"/>
                </a:ext>
              </a:extLst>
            </p:cNvPr>
            <p:cNvCxnSpPr>
              <a:cxnSpLocks/>
            </p:cNvCxnSpPr>
            <p:nvPr/>
          </p:nvCxnSpPr>
          <p:spPr>
            <a:xfrm>
              <a:off x="457200" y="9741794"/>
              <a:ext cx="12601991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F80DA58D-CF72-4403-835D-200094839B92}"/>
                </a:ext>
              </a:extLst>
            </p:cNvPr>
            <p:cNvSpPr txBox="1"/>
            <p:nvPr/>
          </p:nvSpPr>
          <p:spPr>
            <a:xfrm>
              <a:off x="22860" y="9855385"/>
              <a:ext cx="13068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2967770-BD96-4DE9-9DB6-EE543280BFF9}"/>
                </a:ext>
              </a:extLst>
            </p:cNvPr>
            <p:cNvGrpSpPr/>
            <p:nvPr/>
          </p:nvGrpSpPr>
          <p:grpSpPr>
            <a:xfrm>
              <a:off x="10370913" y="3554764"/>
              <a:ext cx="1309180" cy="4604221"/>
              <a:chOff x="10804048" y="3625884"/>
              <a:chExt cx="1309180" cy="4604221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1DEFE2B5-919E-4188-8728-D0FC2F8BC0C4}"/>
                  </a:ext>
                </a:extLst>
              </p:cNvPr>
              <p:cNvGrpSpPr/>
              <p:nvPr/>
            </p:nvGrpSpPr>
            <p:grpSpPr>
              <a:xfrm>
                <a:off x="10804048" y="3699495"/>
                <a:ext cx="486252" cy="4530610"/>
                <a:chOff x="15417498" y="2406583"/>
                <a:chExt cx="440817" cy="6376653"/>
              </a:xfrm>
            </p:grpSpPr>
            <p:pic>
              <p:nvPicPr>
                <p:cNvPr id="94" name="Picture 93">
                  <a:extLst>
                    <a:ext uri="{FF2B5EF4-FFF2-40B4-BE49-F238E27FC236}">
                      <a16:creationId xmlns:a16="http://schemas.microsoft.com/office/drawing/2014/main" id="{9FB2D4A6-4F48-4F78-BDCE-2E126B09A5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365" t="27217" r="11191" b="27031"/>
                <a:stretch/>
              </p:blipFill>
              <p:spPr>
                <a:xfrm>
                  <a:off x="15462012" y="2406583"/>
                  <a:ext cx="392848" cy="4183505"/>
                </a:xfrm>
                <a:prstGeom prst="rect">
                  <a:avLst/>
                </a:prstGeom>
              </p:spPr>
            </p:pic>
            <p:pic>
              <p:nvPicPr>
                <p:cNvPr id="96" name="Picture 95">
                  <a:extLst>
                    <a:ext uri="{FF2B5EF4-FFF2-40B4-BE49-F238E27FC236}">
                      <a16:creationId xmlns:a16="http://schemas.microsoft.com/office/drawing/2014/main" id="{894BA4C0-B144-4921-A42C-5F88EE92EE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1640" t="36750" r="11129" b="35624"/>
                <a:stretch/>
              </p:blipFill>
              <p:spPr>
                <a:xfrm>
                  <a:off x="15417498" y="6257100"/>
                  <a:ext cx="440817" cy="2526136"/>
                </a:xfrm>
                <a:prstGeom prst="rect">
                  <a:avLst/>
                </a:prstGeom>
              </p:spPr>
            </p:pic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5C003C79-4419-4B26-B7AE-608E0E04D37E}"/>
                  </a:ext>
                </a:extLst>
              </p:cNvPr>
              <p:cNvGrpSpPr/>
              <p:nvPr/>
            </p:nvGrpSpPr>
            <p:grpSpPr>
              <a:xfrm>
                <a:off x="11269343" y="3625884"/>
                <a:ext cx="843885" cy="338554"/>
                <a:chOff x="14196662" y="3486802"/>
                <a:chExt cx="843885" cy="338554"/>
              </a:xfrm>
            </p:grpSpPr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3A8DB551-0195-4B94-A3EF-54002C6C27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96662" y="3651951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1A96843B-A900-410C-96DB-E27325072E4F}"/>
                    </a:ext>
                  </a:extLst>
                </p:cNvPr>
                <p:cNvSpPr txBox="1"/>
                <p:nvPr/>
              </p:nvSpPr>
              <p:spPr>
                <a:xfrm>
                  <a:off x="14277277" y="3486802"/>
                  <a:ext cx="7632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1.0</a:t>
                  </a:r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5DF10003-F3A1-4BA1-8E11-DBCE0E1F81E9}"/>
                  </a:ext>
                </a:extLst>
              </p:cNvPr>
              <p:cNvGrpSpPr/>
              <p:nvPr/>
            </p:nvGrpSpPr>
            <p:grpSpPr>
              <a:xfrm>
                <a:off x="11269343" y="4154772"/>
                <a:ext cx="843885" cy="338554"/>
                <a:chOff x="14196662" y="3486802"/>
                <a:chExt cx="843885" cy="338554"/>
              </a:xfrm>
            </p:grpSpPr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27EB906B-7D13-4B82-AFCD-EAC91E5BBF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96662" y="3651951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99" name="TextBox 98">
                  <a:extLst>
                    <a:ext uri="{FF2B5EF4-FFF2-40B4-BE49-F238E27FC236}">
                      <a16:creationId xmlns:a16="http://schemas.microsoft.com/office/drawing/2014/main" id="{C6E0E2A9-C1ED-494C-A0DA-6B894BAFD2EC}"/>
                    </a:ext>
                  </a:extLst>
                </p:cNvPr>
                <p:cNvSpPr txBox="1"/>
                <p:nvPr/>
              </p:nvSpPr>
              <p:spPr>
                <a:xfrm>
                  <a:off x="14277277" y="3486802"/>
                  <a:ext cx="7632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0.8</a:t>
                  </a:r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5B8055DB-6CF3-4DDC-988A-2F104A1AAF8E}"/>
                  </a:ext>
                </a:extLst>
              </p:cNvPr>
              <p:cNvGrpSpPr/>
              <p:nvPr/>
            </p:nvGrpSpPr>
            <p:grpSpPr>
              <a:xfrm>
                <a:off x="11269343" y="4681068"/>
                <a:ext cx="843885" cy="338554"/>
                <a:chOff x="14196662" y="3486802"/>
                <a:chExt cx="843885" cy="338554"/>
              </a:xfrm>
            </p:grpSpPr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F5A54FF6-C691-4C8B-AE20-D44FDE6847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96662" y="3651951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02" name="TextBox 101">
                  <a:extLst>
                    <a:ext uri="{FF2B5EF4-FFF2-40B4-BE49-F238E27FC236}">
                      <a16:creationId xmlns:a16="http://schemas.microsoft.com/office/drawing/2014/main" id="{F1EB9BFB-A70C-4F76-BCE7-EF685F056AA3}"/>
                    </a:ext>
                  </a:extLst>
                </p:cNvPr>
                <p:cNvSpPr txBox="1"/>
                <p:nvPr/>
              </p:nvSpPr>
              <p:spPr>
                <a:xfrm>
                  <a:off x="14277277" y="3486802"/>
                  <a:ext cx="7632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0.6</a:t>
                  </a:r>
                </a:p>
              </p:txBody>
            </p:sp>
          </p:grpSp>
          <p:grpSp>
            <p:nvGrpSpPr>
              <p:cNvPr id="103" name="Group 102">
                <a:extLst>
                  <a:ext uri="{FF2B5EF4-FFF2-40B4-BE49-F238E27FC236}">
                    <a16:creationId xmlns:a16="http://schemas.microsoft.com/office/drawing/2014/main" id="{1EBB3114-DCA1-4895-A253-0CA25BD05BBB}"/>
                  </a:ext>
                </a:extLst>
              </p:cNvPr>
              <p:cNvGrpSpPr/>
              <p:nvPr/>
            </p:nvGrpSpPr>
            <p:grpSpPr>
              <a:xfrm>
                <a:off x="11269343" y="5211672"/>
                <a:ext cx="843885" cy="338554"/>
                <a:chOff x="14196662" y="3486802"/>
                <a:chExt cx="843885" cy="338554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76B0849B-04F6-409D-914A-1F96707F254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96662" y="3651951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D68DF707-68DE-49EC-AE2F-B6A3CDCF6670}"/>
                    </a:ext>
                  </a:extLst>
                </p:cNvPr>
                <p:cNvSpPr txBox="1"/>
                <p:nvPr/>
              </p:nvSpPr>
              <p:spPr>
                <a:xfrm>
                  <a:off x="14277277" y="3486802"/>
                  <a:ext cx="7632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0.4</a:t>
                  </a:r>
                </a:p>
              </p:txBody>
            </p:sp>
          </p:grp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973F85CD-6FDE-499D-9094-EA4E0F64CB18}"/>
                  </a:ext>
                </a:extLst>
              </p:cNvPr>
              <p:cNvGrpSpPr/>
              <p:nvPr/>
            </p:nvGrpSpPr>
            <p:grpSpPr>
              <a:xfrm>
                <a:off x="11269343" y="5741301"/>
                <a:ext cx="843885" cy="338554"/>
                <a:chOff x="14196662" y="3486802"/>
                <a:chExt cx="843885" cy="338554"/>
              </a:xfrm>
            </p:grpSpPr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C31F5CD6-486E-4350-B37C-299FDCE88C6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96662" y="3651951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EABC590D-1A02-4F74-A882-F35E2C80CEB4}"/>
                    </a:ext>
                  </a:extLst>
                </p:cNvPr>
                <p:cNvSpPr txBox="1"/>
                <p:nvPr/>
              </p:nvSpPr>
              <p:spPr>
                <a:xfrm>
                  <a:off x="14277277" y="3486802"/>
                  <a:ext cx="7632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0.2</a:t>
                  </a:r>
                </a:p>
              </p:txBody>
            </p: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E079FFA1-C65F-4B33-BAAC-5271F3BE81F9}"/>
                  </a:ext>
                </a:extLst>
              </p:cNvPr>
              <p:cNvGrpSpPr/>
              <p:nvPr/>
            </p:nvGrpSpPr>
            <p:grpSpPr>
              <a:xfrm>
                <a:off x="11269343" y="6269734"/>
                <a:ext cx="843885" cy="338554"/>
                <a:chOff x="14196662" y="3486802"/>
                <a:chExt cx="843885" cy="338554"/>
              </a:xfrm>
            </p:grpSpPr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14E12BDD-63DE-4E98-9827-AFB408D7833F}"/>
                    </a:ext>
                  </a:extLst>
                </p:cNvPr>
                <p:cNvCxnSpPr>
                  <a:cxnSpLocks/>
                  <a:endCxn id="111" idx="1"/>
                </p:cNvCxnSpPr>
                <p:nvPr/>
              </p:nvCxnSpPr>
              <p:spPr>
                <a:xfrm>
                  <a:off x="14196662" y="3651951"/>
                  <a:ext cx="147322" cy="4128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11" name="TextBox 110">
                  <a:extLst>
                    <a:ext uri="{FF2B5EF4-FFF2-40B4-BE49-F238E27FC236}">
                      <a16:creationId xmlns:a16="http://schemas.microsoft.com/office/drawing/2014/main" id="{AA1689C3-86AB-4BCE-92F5-89E479DCBE78}"/>
                    </a:ext>
                  </a:extLst>
                </p:cNvPr>
                <p:cNvSpPr txBox="1"/>
                <p:nvPr/>
              </p:nvSpPr>
              <p:spPr>
                <a:xfrm>
                  <a:off x="14343984" y="3486802"/>
                  <a:ext cx="69656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0</a:t>
                  </a:r>
                </a:p>
              </p:txBody>
            </p: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A425F28C-EF6D-42C3-B1CD-04F72F29BED8}"/>
                  </a:ext>
                </a:extLst>
              </p:cNvPr>
              <p:cNvGrpSpPr/>
              <p:nvPr/>
            </p:nvGrpSpPr>
            <p:grpSpPr>
              <a:xfrm>
                <a:off x="11269343" y="6799862"/>
                <a:ext cx="843885" cy="338554"/>
                <a:chOff x="14196662" y="3486802"/>
                <a:chExt cx="843885" cy="338554"/>
              </a:xfrm>
            </p:grpSpPr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6000BFD5-6A02-4D6C-AF5A-F549C086820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96662" y="3651951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14" name="TextBox 113">
                  <a:extLst>
                    <a:ext uri="{FF2B5EF4-FFF2-40B4-BE49-F238E27FC236}">
                      <a16:creationId xmlns:a16="http://schemas.microsoft.com/office/drawing/2014/main" id="{D10295F1-568D-4DCB-8A5D-10371E3FC0E5}"/>
                    </a:ext>
                  </a:extLst>
                </p:cNvPr>
                <p:cNvSpPr txBox="1"/>
                <p:nvPr/>
              </p:nvSpPr>
              <p:spPr>
                <a:xfrm>
                  <a:off x="14277277" y="3486802"/>
                  <a:ext cx="7632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-0.2</a:t>
                  </a:r>
                </a:p>
              </p:txBody>
            </p:sp>
          </p:grpSp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2D89C417-35D5-467A-B88E-0129E8BF439F}"/>
                  </a:ext>
                </a:extLst>
              </p:cNvPr>
              <p:cNvGrpSpPr/>
              <p:nvPr/>
            </p:nvGrpSpPr>
            <p:grpSpPr>
              <a:xfrm>
                <a:off x="11269343" y="7326685"/>
                <a:ext cx="843885" cy="338554"/>
                <a:chOff x="14196662" y="3486802"/>
                <a:chExt cx="843885" cy="338554"/>
              </a:xfrm>
            </p:grpSpPr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5293059E-7A4F-47B6-AC81-AB33A52876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96662" y="3651951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17" name="TextBox 116">
                  <a:extLst>
                    <a:ext uri="{FF2B5EF4-FFF2-40B4-BE49-F238E27FC236}">
                      <a16:creationId xmlns:a16="http://schemas.microsoft.com/office/drawing/2014/main" id="{37E987A9-AE19-4385-BFCE-FC95DFE76FA4}"/>
                    </a:ext>
                  </a:extLst>
                </p:cNvPr>
                <p:cNvSpPr txBox="1"/>
                <p:nvPr/>
              </p:nvSpPr>
              <p:spPr>
                <a:xfrm>
                  <a:off x="14277277" y="3486802"/>
                  <a:ext cx="7632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-0.4</a:t>
                  </a:r>
                </a:p>
              </p:txBody>
            </p:sp>
          </p:grpSp>
          <p:grpSp>
            <p:nvGrpSpPr>
              <p:cNvPr id="118" name="Group 117">
                <a:extLst>
                  <a:ext uri="{FF2B5EF4-FFF2-40B4-BE49-F238E27FC236}">
                    <a16:creationId xmlns:a16="http://schemas.microsoft.com/office/drawing/2014/main" id="{11EA6B27-9096-4675-8E3E-05991ACAC7E3}"/>
                  </a:ext>
                </a:extLst>
              </p:cNvPr>
              <p:cNvGrpSpPr/>
              <p:nvPr/>
            </p:nvGrpSpPr>
            <p:grpSpPr>
              <a:xfrm>
                <a:off x="11269343" y="7856076"/>
                <a:ext cx="843885" cy="338554"/>
                <a:chOff x="14196662" y="3486802"/>
                <a:chExt cx="843885" cy="338554"/>
              </a:xfrm>
            </p:grpSpPr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91ECB4D6-F836-4E15-A4CB-899903982C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4196662" y="3651951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20" name="TextBox 119">
                  <a:extLst>
                    <a:ext uri="{FF2B5EF4-FFF2-40B4-BE49-F238E27FC236}">
                      <a16:creationId xmlns:a16="http://schemas.microsoft.com/office/drawing/2014/main" id="{F6B68711-F3E0-4D8E-90C2-7914C458245C}"/>
                    </a:ext>
                  </a:extLst>
                </p:cNvPr>
                <p:cNvSpPr txBox="1"/>
                <p:nvPr/>
              </p:nvSpPr>
              <p:spPr>
                <a:xfrm>
                  <a:off x="14277277" y="3486802"/>
                  <a:ext cx="76327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-0.6</a:t>
                  </a:r>
                </a:p>
              </p:txBody>
            </p:sp>
          </p:grp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3C8E832D-C3D6-41AE-8FAC-8E7A567F0E77}"/>
                  </a:ext>
                </a:extLst>
              </p:cNvPr>
              <p:cNvSpPr/>
              <p:nvPr/>
            </p:nvSpPr>
            <p:spPr>
              <a:xfrm>
                <a:off x="11271249" y="7184737"/>
                <a:ext cx="214027" cy="87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BD67263C-6089-446F-AD55-A5F12CD772F9}"/>
                  </a:ext>
                </a:extLst>
              </p:cNvPr>
              <p:cNvSpPr/>
              <p:nvPr/>
            </p:nvSpPr>
            <p:spPr>
              <a:xfrm>
                <a:off x="11271250" y="7720300"/>
                <a:ext cx="214027" cy="87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7A7E7AA7-E6D4-4DA1-A093-863614AC54A8}"/>
                  </a:ext>
                </a:extLst>
              </p:cNvPr>
              <p:cNvSpPr/>
              <p:nvPr/>
            </p:nvSpPr>
            <p:spPr>
              <a:xfrm>
                <a:off x="11271850" y="6668861"/>
                <a:ext cx="214027" cy="87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4012469-4860-4C31-BFFC-9C7817C61D9F}"/>
                </a:ext>
              </a:extLst>
            </p:cNvPr>
            <p:cNvSpPr txBox="1"/>
            <p:nvPr/>
          </p:nvSpPr>
          <p:spPr>
            <a:xfrm>
              <a:off x="11501790" y="5031812"/>
              <a:ext cx="137286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+10% GPP</a:t>
              </a:r>
            </a:p>
            <a:p>
              <a:pPr algn="ctr"/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Gain</a:t>
              </a:r>
            </a:p>
          </p:txBody>
        </p: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F8D7759B-1B65-43AF-BCD6-A9080A00D7DA}"/>
                </a:ext>
              </a:extLst>
            </p:cNvPr>
            <p:cNvSpPr txBox="1"/>
            <p:nvPr/>
          </p:nvSpPr>
          <p:spPr>
            <a:xfrm>
              <a:off x="11386966" y="6659720"/>
              <a:ext cx="165618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+1 ̊C Soil Temp. Loss</a:t>
              </a:r>
            </a:p>
          </p:txBody>
        </p:sp>
        <p:cxnSp>
          <p:nvCxnSpPr>
            <p:cNvPr id="124" name="Straight Arrow Connector 123">
              <a:extLst>
                <a:ext uri="{FF2B5EF4-FFF2-40B4-BE49-F238E27FC236}">
                  <a16:creationId xmlns:a16="http://schemas.microsoft.com/office/drawing/2014/main" id="{C9FA0449-2884-46D4-9C29-99F0636F30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201538" y="4160772"/>
              <a:ext cx="0" cy="790756"/>
            </a:xfrm>
            <a:prstGeom prst="straightConnector1">
              <a:avLst/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5" name="Straight Arrow Connector 124">
              <a:extLst>
                <a:ext uri="{FF2B5EF4-FFF2-40B4-BE49-F238E27FC236}">
                  <a16:creationId xmlns:a16="http://schemas.microsoft.com/office/drawing/2014/main" id="{38FD13F9-E197-46FB-945A-22233A9E49AC}"/>
                </a:ext>
              </a:extLst>
            </p:cNvPr>
            <p:cNvCxnSpPr>
              <a:cxnSpLocks/>
            </p:cNvCxnSpPr>
            <p:nvPr/>
          </p:nvCxnSpPr>
          <p:spPr>
            <a:xfrm>
              <a:off x="12209246" y="7389770"/>
              <a:ext cx="0" cy="571648"/>
            </a:xfrm>
            <a:prstGeom prst="straightConnector1">
              <a:avLst/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82522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 87">
            <a:extLst>
              <a:ext uri="{FF2B5EF4-FFF2-40B4-BE49-F238E27FC236}">
                <a16:creationId xmlns:a16="http://schemas.microsoft.com/office/drawing/2014/main" id="{92696292-C24D-4AC8-995E-43BEC96768D8}"/>
              </a:ext>
            </a:extLst>
          </p:cNvPr>
          <p:cNvGrpSpPr/>
          <p:nvPr/>
        </p:nvGrpSpPr>
        <p:grpSpPr>
          <a:xfrm>
            <a:off x="1087856" y="645894"/>
            <a:ext cx="11683264" cy="16996212"/>
            <a:chOff x="1087856" y="645894"/>
            <a:chExt cx="11683264" cy="16996212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5879D07E-8DC4-4B49-AB99-DC5EF1912F49}"/>
                </a:ext>
              </a:extLst>
            </p:cNvPr>
            <p:cNvGrpSpPr/>
            <p:nvPr/>
          </p:nvGrpSpPr>
          <p:grpSpPr>
            <a:xfrm>
              <a:off x="1087856" y="645894"/>
              <a:ext cx="11683264" cy="16996212"/>
              <a:chOff x="1087856" y="645894"/>
              <a:chExt cx="11683264" cy="16996212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72AB52C7-EDA7-44A0-B953-1F5200200026}"/>
                  </a:ext>
                </a:extLst>
              </p:cNvPr>
              <p:cNvGrpSpPr/>
              <p:nvPr/>
            </p:nvGrpSpPr>
            <p:grpSpPr>
              <a:xfrm>
                <a:off x="1087856" y="645894"/>
                <a:ext cx="9122943" cy="16996212"/>
                <a:chOff x="1472866" y="1195534"/>
                <a:chExt cx="9122943" cy="16996212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EF528134-7375-4F9E-80BB-FEDCB7B1C40C}"/>
                    </a:ext>
                  </a:extLst>
                </p:cNvPr>
                <p:cNvGrpSpPr/>
                <p:nvPr/>
              </p:nvGrpSpPr>
              <p:grpSpPr>
                <a:xfrm>
                  <a:off x="1776663" y="2229852"/>
                  <a:ext cx="4122821" cy="7764379"/>
                  <a:chOff x="866274" y="2229853"/>
                  <a:chExt cx="4122821" cy="7764379"/>
                </a:xfrm>
              </p:grpSpPr>
              <p:pic>
                <p:nvPicPr>
                  <p:cNvPr id="25" name="Picture 24">
                    <a:extLst>
                      <a:ext uri="{FF2B5EF4-FFF2-40B4-BE49-F238E27FC236}">
                        <a16:creationId xmlns:a16="http://schemas.microsoft.com/office/drawing/2014/main" id="{23E4A3D0-F7CD-4C82-A049-0FFB9FB6009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159" t="7018" r="23683" b="8069"/>
                  <a:stretch/>
                </p:blipFill>
                <p:spPr>
                  <a:xfrm>
                    <a:off x="866274" y="2229853"/>
                    <a:ext cx="3850106" cy="7764379"/>
                  </a:xfrm>
                  <a:prstGeom prst="rect">
                    <a:avLst/>
                  </a:prstGeom>
                </p:spPr>
              </p:pic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F8B78E86-0DDD-42FB-9FE8-67A65EAB4833}"/>
                      </a:ext>
                    </a:extLst>
                  </p:cNvPr>
                  <p:cNvSpPr/>
                  <p:nvPr/>
                </p:nvSpPr>
                <p:spPr>
                  <a:xfrm>
                    <a:off x="4074695" y="2229853"/>
                    <a:ext cx="914400" cy="866273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52B9B3D2-D1CB-4C9E-9EF1-D76274147592}"/>
                      </a:ext>
                    </a:extLst>
                  </p:cNvPr>
                  <p:cNvSpPr/>
                  <p:nvPr/>
                </p:nvSpPr>
                <p:spPr>
                  <a:xfrm>
                    <a:off x="3801979" y="9561095"/>
                    <a:ext cx="1187115" cy="43313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7C9B39CA-7B32-4FDF-A3C4-165A312728AC}"/>
                    </a:ext>
                  </a:extLst>
                </p:cNvPr>
                <p:cNvGrpSpPr/>
                <p:nvPr/>
              </p:nvGrpSpPr>
              <p:grpSpPr>
                <a:xfrm>
                  <a:off x="6625386" y="2117557"/>
                  <a:ext cx="3970423" cy="7780422"/>
                  <a:chOff x="6432883" y="2662989"/>
                  <a:chExt cx="3970423" cy="7780422"/>
                </a:xfrm>
              </p:grpSpPr>
              <p:pic>
                <p:nvPicPr>
                  <p:cNvPr id="30" name="Picture 29">
                    <a:extLst>
                      <a:ext uri="{FF2B5EF4-FFF2-40B4-BE49-F238E27FC236}">
                        <a16:creationId xmlns:a16="http://schemas.microsoft.com/office/drawing/2014/main" id="{FAD9AC85-4854-4F88-B759-375E554470A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4737" t="7544" r="22105" b="9122"/>
                  <a:stretch/>
                </p:blipFill>
                <p:spPr>
                  <a:xfrm>
                    <a:off x="6432883" y="2823410"/>
                    <a:ext cx="3850107" cy="7620001"/>
                  </a:xfrm>
                  <a:prstGeom prst="rect">
                    <a:avLst/>
                  </a:prstGeom>
                </p:spPr>
              </p:pic>
              <p:sp>
                <p:nvSpPr>
                  <p:cNvPr id="31" name="Rectangle 30">
                    <a:extLst>
                      <a:ext uri="{FF2B5EF4-FFF2-40B4-BE49-F238E27FC236}">
                        <a16:creationId xmlns:a16="http://schemas.microsoft.com/office/drawing/2014/main" id="{0948B0F8-EBCE-4D7B-A502-1A893A12B5CC}"/>
                      </a:ext>
                    </a:extLst>
                  </p:cNvPr>
                  <p:cNvSpPr/>
                  <p:nvPr/>
                </p:nvSpPr>
                <p:spPr>
                  <a:xfrm>
                    <a:off x="9488906" y="2662989"/>
                    <a:ext cx="914400" cy="866273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" name="Rectangle 31">
                    <a:extLst>
                      <a:ext uri="{FF2B5EF4-FFF2-40B4-BE49-F238E27FC236}">
                        <a16:creationId xmlns:a16="http://schemas.microsoft.com/office/drawing/2014/main" id="{60284D4D-2EE3-451C-8D57-58D9A90642B9}"/>
                      </a:ext>
                    </a:extLst>
                  </p:cNvPr>
                  <p:cNvSpPr/>
                  <p:nvPr/>
                </p:nvSpPr>
                <p:spPr>
                  <a:xfrm>
                    <a:off x="9216190" y="9994231"/>
                    <a:ext cx="1187115" cy="43313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4A796E7F-CD3C-4A82-8D60-C84F903FBD5E}"/>
                    </a:ext>
                  </a:extLst>
                </p:cNvPr>
                <p:cNvSpPr txBox="1"/>
                <p:nvPr/>
              </p:nvSpPr>
              <p:spPr>
                <a:xfrm>
                  <a:off x="1472866" y="1195534"/>
                  <a:ext cx="4469726" cy="9541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Gross Primary Productivity +10%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2AB761D1-2F97-4159-9112-A17554D000B9}"/>
                    </a:ext>
                  </a:extLst>
                </p:cNvPr>
                <p:cNvSpPr txBox="1"/>
                <p:nvPr/>
              </p:nvSpPr>
              <p:spPr>
                <a:xfrm>
                  <a:off x="6884065" y="1195534"/>
                  <a:ext cx="3332747" cy="9541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8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Soil Temperature +1 ̊C</a:t>
                  </a:r>
                </a:p>
              </p:txBody>
            </p:sp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6F0AE736-592C-4CFB-8A10-DCEB7D7C9E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777" t="7628" r="20592" b="9039"/>
                <a:stretch/>
              </p:blipFill>
              <p:spPr>
                <a:xfrm>
                  <a:off x="1712495" y="10427367"/>
                  <a:ext cx="4122820" cy="7620002"/>
                </a:xfrm>
                <a:prstGeom prst="rect">
                  <a:avLst/>
                </a:prstGeom>
              </p:spPr>
            </p:pic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49203E64-04BC-4687-9E8C-AB15B526D55D}"/>
                    </a:ext>
                  </a:extLst>
                </p:cNvPr>
                <p:cNvSpPr/>
                <p:nvPr/>
              </p:nvSpPr>
              <p:spPr>
                <a:xfrm>
                  <a:off x="5028193" y="10315073"/>
                  <a:ext cx="914400" cy="8662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9E1995C4-63ED-4CFB-85CE-5287CF31C653}"/>
                    </a:ext>
                  </a:extLst>
                </p:cNvPr>
                <p:cNvSpPr/>
                <p:nvPr/>
              </p:nvSpPr>
              <p:spPr>
                <a:xfrm>
                  <a:off x="4755477" y="17646315"/>
                  <a:ext cx="1187115" cy="4331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1E0A0F2C-216B-4BB1-B42E-D4C1341965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3947" t="5878" r="22894" b="9210"/>
                <a:stretch/>
              </p:blipFill>
              <p:spPr>
                <a:xfrm>
                  <a:off x="6577264" y="10266947"/>
                  <a:ext cx="3850107" cy="7764380"/>
                </a:xfrm>
                <a:prstGeom prst="rect">
                  <a:avLst/>
                </a:prstGeom>
              </p:spPr>
            </p:pic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6512B5D7-1EA6-4C85-B071-CA18B8324F1B}"/>
                    </a:ext>
                  </a:extLst>
                </p:cNvPr>
                <p:cNvSpPr/>
                <p:nvPr/>
              </p:nvSpPr>
              <p:spPr>
                <a:xfrm>
                  <a:off x="9681408" y="10427367"/>
                  <a:ext cx="914400" cy="86627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09A123A6-BD9C-4257-9B22-6CF1DC61C682}"/>
                    </a:ext>
                  </a:extLst>
                </p:cNvPr>
                <p:cNvSpPr/>
                <p:nvPr/>
              </p:nvSpPr>
              <p:spPr>
                <a:xfrm>
                  <a:off x="9408692" y="17758609"/>
                  <a:ext cx="1187115" cy="43313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FD95701F-E722-4FCD-BC11-806F0D315C4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908" t="27193" r="11359" b="28245"/>
              <a:stretch/>
            </p:blipFill>
            <p:spPr>
              <a:xfrm>
                <a:off x="10816385" y="3525053"/>
                <a:ext cx="410415" cy="4074695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61930218-9D3C-4CCE-BDC4-CD777DC2EB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908" t="26889" r="9151" b="29334"/>
              <a:stretch/>
            </p:blipFill>
            <p:spPr>
              <a:xfrm>
                <a:off x="10816385" y="11694159"/>
                <a:ext cx="545035" cy="4003041"/>
              </a:xfrm>
              <a:prstGeom prst="rect">
                <a:avLst/>
              </a:prstGeom>
            </p:spPr>
          </p:pic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DFA1239E-6B90-4E80-BF35-94975026904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15370" y="15579090"/>
                <a:ext cx="91440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3B5FEAF8-5895-4032-AA86-B2DDA75A5C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12830" y="7379970"/>
                <a:ext cx="91440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3A8DB551-0195-4B94-A3EF-54002C6C27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12830" y="3651951"/>
                <a:ext cx="91440" cy="0"/>
              </a:xfrm>
              <a:prstGeom prst="line">
                <a:avLst/>
              </a:prstGeom>
              <a:ln w="127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D8CE9441-49D6-413F-A1DD-7A8CF853BB68}"/>
                  </a:ext>
                </a:extLst>
              </p:cNvPr>
              <p:cNvGrpSpPr/>
              <p:nvPr/>
            </p:nvGrpSpPr>
            <p:grpSpPr>
              <a:xfrm>
                <a:off x="11209020" y="4306922"/>
                <a:ext cx="92710" cy="2455545"/>
                <a:chOff x="11314430" y="12668250"/>
                <a:chExt cx="92710" cy="2455545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208F75B8-3B41-4853-A9BE-59029154A3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15700" y="12668250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DCE0D14C-1AA0-49FA-902C-4ED610755BD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14430" y="13487400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72A89CE5-8321-4E1C-9203-6883A4751D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14430" y="14304645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B0F989B7-DCF4-4CE9-A1D0-CCE4ABCEDE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1314430" y="15123795"/>
                  <a:ext cx="9144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26AA0C45-EBC7-420D-BE1E-0AD5A9FE097E}"/>
                  </a:ext>
                </a:extLst>
              </p:cNvPr>
              <p:cNvSpPr txBox="1"/>
              <p:nvPr/>
            </p:nvSpPr>
            <p:spPr>
              <a:xfrm>
                <a:off x="11294110" y="7208191"/>
                <a:ext cx="7632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-0.6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EC78CAC4-2840-405E-AB78-01C12B622C08}"/>
                  </a:ext>
                </a:extLst>
              </p:cNvPr>
              <p:cNvSpPr txBox="1"/>
              <p:nvPr/>
            </p:nvSpPr>
            <p:spPr>
              <a:xfrm>
                <a:off x="11306810" y="6590088"/>
                <a:ext cx="7632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-0.3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6D5D5CC1-1F30-4E8F-A257-F3963EB594C8}"/>
                  </a:ext>
                </a:extLst>
              </p:cNvPr>
              <p:cNvSpPr txBox="1"/>
              <p:nvPr/>
            </p:nvSpPr>
            <p:spPr>
              <a:xfrm>
                <a:off x="11298585" y="5777077"/>
                <a:ext cx="7632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4F30EB38-BB50-4B3C-B7C9-F508AC4B5526}"/>
                  </a:ext>
                </a:extLst>
              </p:cNvPr>
              <p:cNvSpPr txBox="1"/>
              <p:nvPr/>
            </p:nvSpPr>
            <p:spPr>
              <a:xfrm>
                <a:off x="11286550" y="4960495"/>
                <a:ext cx="7632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0.3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4C501748-C388-416E-8387-B5DACD73DE4B}"/>
                  </a:ext>
                </a:extLst>
              </p:cNvPr>
              <p:cNvSpPr txBox="1"/>
              <p:nvPr/>
            </p:nvSpPr>
            <p:spPr>
              <a:xfrm>
                <a:off x="11293445" y="4137979"/>
                <a:ext cx="7632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0.6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1A96843B-A900-410C-96DB-E27325072E4F}"/>
                  </a:ext>
                </a:extLst>
              </p:cNvPr>
              <p:cNvSpPr txBox="1"/>
              <p:nvPr/>
            </p:nvSpPr>
            <p:spPr>
              <a:xfrm>
                <a:off x="11293445" y="3486802"/>
                <a:ext cx="7632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0.9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37B24CB8-18AC-4E4B-AACA-C3939F83F76B}"/>
                  </a:ext>
                </a:extLst>
              </p:cNvPr>
              <p:cNvSpPr txBox="1"/>
              <p:nvPr/>
            </p:nvSpPr>
            <p:spPr>
              <a:xfrm>
                <a:off x="10125310" y="1776689"/>
                <a:ext cx="2549155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MIMICS Projected Change in 0-30 cm SOC Stocks                    (</a:t>
                </a:r>
                <a:r>
                  <a:rPr lang="en-US" sz="2400" dirty="0" err="1"/>
                  <a:t>kgC</a:t>
                </a:r>
                <a:r>
                  <a:rPr lang="en-US" sz="2400" dirty="0"/>
                  <a:t> m</a:t>
                </a:r>
                <a:r>
                  <a:rPr lang="en-US" sz="2400" baseline="30000" dirty="0"/>
                  <a:t>-2</a:t>
                </a:r>
                <a:r>
                  <a:rPr lang="en-US" sz="2400" dirty="0"/>
                  <a:t>)</a:t>
                </a:r>
              </a:p>
            </p:txBody>
          </p:sp>
          <p:sp>
            <p:nvSpPr>
              <p:cNvPr id="72" name="TextBox 71">
                <a:extLst>
                  <a:ext uri="{FF2B5EF4-FFF2-40B4-BE49-F238E27FC236}">
                    <a16:creationId xmlns:a16="http://schemas.microsoft.com/office/drawing/2014/main" id="{3F84B21A-B962-4913-86D4-0653FB881D69}"/>
                  </a:ext>
                </a:extLst>
              </p:cNvPr>
              <p:cNvSpPr txBox="1"/>
              <p:nvPr/>
            </p:nvSpPr>
            <p:spPr>
              <a:xfrm>
                <a:off x="10058000" y="9994510"/>
                <a:ext cx="2713120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/>
                  <a:t>MIMICS Ensemble Projected Change Standard Deviation (</a:t>
                </a:r>
                <a:r>
                  <a:rPr lang="en-US" sz="2400" dirty="0" err="1"/>
                  <a:t>kgC</a:t>
                </a:r>
                <a:r>
                  <a:rPr lang="en-US" sz="2400" dirty="0"/>
                  <a:t> m</a:t>
                </a:r>
                <a:r>
                  <a:rPr lang="en-US" sz="2400" baseline="30000" dirty="0"/>
                  <a:t>-2</a:t>
                </a:r>
                <a:r>
                  <a:rPr lang="en-US" sz="2400" dirty="0"/>
                  <a:t>)</a:t>
                </a:r>
              </a:p>
            </p:txBody>
          </p: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36D0BDFF-1361-4B77-89F0-05863E0B6F8D}"/>
                  </a:ext>
                </a:extLst>
              </p:cNvPr>
              <p:cNvSpPr txBox="1"/>
              <p:nvPr/>
            </p:nvSpPr>
            <p:spPr>
              <a:xfrm>
                <a:off x="11298954" y="14948164"/>
                <a:ext cx="7632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0.5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868EB517-9F0A-4BE1-B50E-23EF0E8516D3}"/>
                  </a:ext>
                </a:extLst>
              </p:cNvPr>
              <p:cNvSpPr txBox="1"/>
              <p:nvPr/>
            </p:nvSpPr>
            <p:spPr>
              <a:xfrm>
                <a:off x="11286490" y="14125648"/>
                <a:ext cx="7632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1.0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9055413A-390C-48B6-A157-D3C535046298}"/>
                  </a:ext>
                </a:extLst>
              </p:cNvPr>
              <p:cNvSpPr txBox="1"/>
              <p:nvPr/>
            </p:nvSpPr>
            <p:spPr>
              <a:xfrm>
                <a:off x="11300460" y="13303132"/>
                <a:ext cx="7632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1.5</a:t>
                </a: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53F386D2-4272-4E40-8853-D853395256E9}"/>
                  </a:ext>
                </a:extLst>
              </p:cNvPr>
              <p:cNvSpPr txBox="1"/>
              <p:nvPr/>
            </p:nvSpPr>
            <p:spPr>
              <a:xfrm>
                <a:off x="11306810" y="12498373"/>
                <a:ext cx="7632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2.0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0D50A4B1-EF5A-4C32-B0FA-59436BEBA734}"/>
                  </a:ext>
                </a:extLst>
              </p:cNvPr>
              <p:cNvSpPr txBox="1"/>
              <p:nvPr/>
            </p:nvSpPr>
            <p:spPr>
              <a:xfrm>
                <a:off x="11306810" y="11683511"/>
                <a:ext cx="76327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2.5</a:t>
                </a:r>
              </a:p>
            </p:txBody>
          </p:sp>
        </p:grpSp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5F88EB00-FEB5-4973-9A2E-F5DD2214F6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737" t="8668" r="22152" b="85205"/>
            <a:stretch/>
          </p:blipFill>
          <p:spPr>
            <a:xfrm>
              <a:off x="10719855" y="8354310"/>
              <a:ext cx="738093" cy="954107"/>
            </a:xfrm>
            <a:prstGeom prst="rect">
              <a:avLst/>
            </a:prstGeom>
          </p:spPr>
        </p:pic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BF56BF2C-7DD4-49B4-9E7F-9241E6BADA6E}"/>
                </a:ext>
              </a:extLst>
            </p:cNvPr>
            <p:cNvGrpSpPr/>
            <p:nvPr/>
          </p:nvGrpSpPr>
          <p:grpSpPr>
            <a:xfrm>
              <a:off x="10324296" y="16018240"/>
              <a:ext cx="1791504" cy="584775"/>
              <a:chOff x="10491936" y="15743920"/>
              <a:chExt cx="1791504" cy="584775"/>
            </a:xfrm>
          </p:grpSpPr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93D961E9-AFBD-454B-AD75-966EEFE86004}"/>
                  </a:ext>
                </a:extLst>
              </p:cNvPr>
              <p:cNvSpPr/>
              <p:nvPr/>
            </p:nvSpPr>
            <p:spPr>
              <a:xfrm>
                <a:off x="10491936" y="15881080"/>
                <a:ext cx="473244" cy="31904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E2DEC2AB-67C6-4CF3-A234-097DA81BE696}"/>
                  </a:ext>
                </a:extLst>
              </p:cNvPr>
              <p:cNvSpPr txBox="1"/>
              <p:nvPr/>
            </p:nvSpPr>
            <p:spPr>
              <a:xfrm>
                <a:off x="11042650" y="15743920"/>
                <a:ext cx="124079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Agricultural Lands</a:t>
                </a:r>
              </a:p>
            </p:txBody>
          </p:sp>
        </p:grpSp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9B27B7A3-F627-4F65-B305-D114B754A3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250" t="87682" r="18500" b="8823"/>
            <a:stretch/>
          </p:blipFill>
          <p:spPr>
            <a:xfrm>
              <a:off x="10187937" y="16828202"/>
              <a:ext cx="1356360" cy="319040"/>
            </a:xfrm>
            <a:prstGeom prst="rect">
              <a:avLst/>
            </a:prstGeom>
          </p:spPr>
        </p:pic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BE4CB687-5C3F-438B-B072-144C4BD3307B}"/>
                </a:ext>
              </a:extLst>
            </p:cNvPr>
            <p:cNvSpPr txBox="1"/>
            <p:nvPr/>
          </p:nvSpPr>
          <p:spPr>
            <a:xfrm>
              <a:off x="11431913" y="16785068"/>
              <a:ext cx="124079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4 km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4516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352</TotalTime>
  <Words>121</Words>
  <Application>Microsoft Office PowerPoint</Application>
  <PresentationFormat>Custom</PresentationFormat>
  <Paragraphs>42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Derek Pierson</dc:creator>
  <cp:lastModifiedBy>Derek Pierson</cp:lastModifiedBy>
  <cp:revision>3</cp:revision>
  <dcterms:created xsi:type="dcterms:W3CDTF">2021-09-28T16:11:59Z</dcterms:created>
  <dcterms:modified xsi:type="dcterms:W3CDTF">2021-10-06T17:59:45Z</dcterms:modified>
</cp:coreProperties>
</file>

<file path=docProps/thumbnail.jpeg>
</file>